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08" r:id="rId4"/>
    <p:sldMasterId id="2147483962" r:id="rId5"/>
  </p:sldMasterIdLst>
  <p:notesMasterIdLst>
    <p:notesMasterId r:id="rId24"/>
  </p:notesMasterIdLst>
  <p:handoutMasterIdLst>
    <p:handoutMasterId r:id="rId25"/>
  </p:handoutMasterIdLst>
  <p:sldIdLst>
    <p:sldId id="256" r:id="rId6"/>
    <p:sldId id="851" r:id="rId7"/>
    <p:sldId id="871" r:id="rId8"/>
    <p:sldId id="891" r:id="rId9"/>
    <p:sldId id="888" r:id="rId10"/>
    <p:sldId id="874" r:id="rId11"/>
    <p:sldId id="889" r:id="rId12"/>
    <p:sldId id="878" r:id="rId13"/>
    <p:sldId id="879" r:id="rId14"/>
    <p:sldId id="890" r:id="rId15"/>
    <p:sldId id="881" r:id="rId16"/>
    <p:sldId id="882" r:id="rId17"/>
    <p:sldId id="883" r:id="rId18"/>
    <p:sldId id="884" r:id="rId19"/>
    <p:sldId id="885" r:id="rId20"/>
    <p:sldId id="886" r:id="rId21"/>
    <p:sldId id="887" r:id="rId22"/>
    <p:sldId id="86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39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2C2C2C"/>
    <a:srgbClr val="00A3E2"/>
    <a:srgbClr val="383838"/>
    <a:srgbClr val="78BE21"/>
    <a:srgbClr val="000000"/>
    <a:srgbClr val="0D0D0D"/>
    <a:srgbClr val="B2073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0" autoAdjust="0"/>
    <p:restoredTop sz="83079" autoAdjust="0"/>
  </p:normalViewPr>
  <p:slideViewPr>
    <p:cSldViewPr snapToGrid="0">
      <p:cViewPr varScale="1">
        <p:scale>
          <a:sx n="67" d="100"/>
          <a:sy n="67" d="100"/>
        </p:scale>
        <p:origin x="46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2D4EA-8BF3-4250-9D9A-498103082641}" type="datetimeFigureOut">
              <a:rPr lang="en-US" smtClean="0">
                <a:latin typeface="Calibri" panose="020F0502020204030204" pitchFamily="34" charset="0"/>
              </a:rPr>
              <a:t>8/6/2021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2AD4E0-4ED2-4C39-9B91-91D69C74CF2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r>
              <a:rPr lang="en-US" dirty="0"/>
              <a:t>.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1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3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7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52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3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4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1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3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4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E2A08B8A-6FC7-465F-BC44-0E420C072027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467089" y="1918569"/>
            <a:ext cx="5257822" cy="7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2DD1ECA-8C01-4698-98C0-DD1F2CC0995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E1B106-A912-4D3B-A9A4-815160842F82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51B32-3467-4D51-BC39-B5175F9AC8AB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1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577EB5-1A19-4C08-B878-E48C5736CC7B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9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E0AC6-CE76-4FDE-95D4-4584B6E2492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F7A6EB-7091-480E-A26E-E762A34D1F2A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40E79-34E2-4F82-89B8-ED5472F5212D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D7169C-F3B9-48D7-A75C-CF83CF79BB72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9C9D11D-7E6C-4F09-ADA9-55719F48F370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726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B12D24-490B-4B71-8A4E-B1E25E3D8C46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519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680972A2-BF80-4D00-BD4C-010765875F2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440399"/>
            <a:ext cx="5962204" cy="14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9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E5E1793-0661-4F89-A03A-FB00E53A9DB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193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B9C704E-4EF6-4B17-83DE-BAF77C80D197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759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996F2B1-3642-45D5-8C9A-2494A7ECD40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B6AD77F-0031-41A8-AD85-4850F06D976E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687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1032177-F8C9-44E8-B438-41E72F206680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262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F8EA496-EE28-4B40-828A-0FBF05D8916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DFA7A904-0868-47B5-80F4-8C04332C3799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8621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2198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348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973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4752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44362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06049-C25D-41AC-B627-084D777143FB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7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899254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463866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B3FBE3FD-D46D-43FB-BC00-40A3BFDB728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72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039458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6915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1BD4B-4E74-4D60-A954-278ECF0166F4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3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028297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3353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D02BFD-EDB8-4603-A2BB-0B9FEB665845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0137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06F73C-5CA0-471C-B095-2F3BC23A4986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4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DEA4E-7751-4BE1-85AF-D1867A41E289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5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A50E1-681D-4F6B-BA3E-649E9F28D1D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15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48EB7-3DFB-46C0-B948-6DC5DACAE08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27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437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741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4401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624342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058127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D12D7-3F41-4534-9B59-5126E8144896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5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20F10A81-6456-42DE-9071-0A0D9C56856B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176621" y="680319"/>
            <a:ext cx="3234329" cy="424581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1041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Light Gray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94CBFDA-5960-4C6A-A2F3-FFAF6E7605B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22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B1114-7A09-47B8-B686-C7BA1F1D6B61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9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9730CD-5C6F-452F-951F-F8BE509DC3E4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mm.gov/mmb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176621" y="680319"/>
            <a:ext cx="3234329" cy="4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0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BC6B64-F38C-45BC-A8C5-96819680D517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176621" y="680319"/>
            <a:ext cx="3234329" cy="4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1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F602-2C1F-4D71-8033-513B8CC2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A8B52-21B7-4AD1-B1E3-898D45DE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1A4-B220-4915-8400-B466339821F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307AC-2BF6-4758-969E-D54608A9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E445A-1FD1-4761-BF07-BADBFBF2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5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D13-FB59-4B71-862A-00102931E2A9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ACDD-6407-47F8-863D-3B4ACE5EA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94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3B92-9C18-4C3C-BAA9-DE147C39C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8D6AB-8163-4A9E-A3A5-57B517C2A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FDC5-E105-4975-AF27-3DFB0EC0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811F-4268-4EAD-823B-FA07D9E3CCB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31C01-B4F1-4439-AC58-8CC20D6B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8FDB-F3A9-4C14-919C-B85B1D91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37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78CD-88A1-4785-8425-D4094B62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17DA-EF9F-4BCA-85FE-EBB6FBC9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6E49D-AF3F-4328-BFA5-5794FFC2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2956-0B2D-46B6-BA32-96215A0D3B4E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4D32-697A-432E-843D-927ECE84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6F2-5903-417F-99E6-F24D051F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13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145F-C203-43DF-BA67-B492C42B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09B9F-9DB1-4F34-9236-90D0DAC2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0078-B660-473F-8815-86D5640E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B211-E287-4EB4-91C9-80C54B289A6B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C978-7BE1-45D7-9336-188B7E33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F45B-E98D-4B7C-8720-D0FF3D23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5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11D8-D6C4-4645-841C-F2194A5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31087-71AC-4758-8102-3D4C4A764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B4764-EAD6-49AE-86B3-EC806831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B1967-01E5-496F-A47C-70CA5F8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C771-CE4D-4D09-BE6E-2B90B6CE89DD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DE5-D717-449A-B3E6-EC7CF45C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4FCCE-D23D-477C-A8DB-2D6FC2B4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5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7F23ACA-5788-4179-8B28-71594C2664C7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6334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DE21-4D9D-4C50-B132-88103BD9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A7266-2614-496C-B153-394DC86A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3E3E4-7F3B-46DC-BBD6-3693BB3F6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8533-FC85-4ED9-8A54-D9B14E1CF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B93DF-5DC9-4440-AD46-0DE8319D0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C0527-CB45-4DD1-BEE9-0D823642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CC73-FA29-4A0E-BD51-000A26A50501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247C3-116C-47E6-B5A4-8C57657D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1DB9B-93D6-4292-97E5-C874450F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1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F602-2C1F-4D71-8033-513B8CC2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A8B52-21B7-4AD1-B1E3-898D45DE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D3DB-8D6A-4647-8FB0-B34D7290BD59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307AC-2BF6-4758-969E-D54608A9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E445A-1FD1-4761-BF07-BADBFBF2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7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56E89-A202-4F70-99B4-31685EDF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51BE-DF22-4EEE-8123-285343C4D5BE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0C578-9288-4B77-98EA-E519A977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597DF-A303-4E6E-A03A-775F16F8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89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58C9-B421-4C8C-B753-D0CF83CB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C10D-1A03-41F2-9214-96DE201E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A51D4-B441-44DB-98D7-B6FA5E71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07F2-C993-4BEA-AE72-69E618B5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31A1-78CA-4E2A-9C6E-FA85A753D2C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4F706-774A-412B-B52A-CD2EDBF3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1BB54-5956-4512-953E-C78DDD35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98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1551-5F0F-41BA-A541-C1B08D41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EE3F6-13BF-48B7-9B8F-667534E5F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5B50F-E7F4-4E71-8971-A3144FBCA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75B8-CF08-4367-88C3-830F4FEF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B578-361A-4A3D-AFEF-501F6E9AFE28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583CE-3629-4F3A-956A-B9BE7134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87271-CAAB-4BBD-A956-F5A1FEB7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48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1A50-1311-40B6-9890-EE4F4F1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C9341-D5B5-4879-9954-FE15F7CFA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B3C7-EC89-4036-AEE5-A9CA77C7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C8D-70C8-4064-B042-68CF30F119D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CF6AD-138D-4E05-BDC6-078E3FE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159D-85D6-4CD0-A09A-7B8C8152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BCBD8-3C33-4468-AB47-A7A909045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E0EB5-CE1D-44EA-8E49-DD251712A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9A35-04BD-43BE-A2C4-2204A182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7F6-545B-437B-B114-0541B6807B88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6599-0F8F-4243-A4AD-B3DDF55C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06B5D-17AA-4254-9FC1-1DD8CB27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B5EE253-37EE-4446-8BC8-BC71A6B69130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53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28BF493-EF8E-4082-9923-F8D6CBB9587C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6464291-B231-4162-B8C5-998C91E41570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D90818-86A9-472F-847D-8BF0C5851469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662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7AC1E1-7FA3-4C26-B4FE-B25D15422033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  <p:sldLayoutId id="2147483941" r:id="rId33"/>
    <p:sldLayoutId id="2147483942" r:id="rId34"/>
    <p:sldLayoutId id="2147483943" r:id="rId35"/>
    <p:sldLayoutId id="2147483944" r:id="rId36"/>
    <p:sldLayoutId id="2147483945" r:id="rId37"/>
    <p:sldLayoutId id="2147483946" r:id="rId38"/>
    <p:sldLayoutId id="2147483947" r:id="rId39"/>
    <p:sldLayoutId id="2147483948" r:id="rId40"/>
    <p:sldLayoutId id="2147483949" r:id="rId41"/>
    <p:sldLayoutId id="2147483950" r:id="rId42"/>
    <p:sldLayoutId id="2147483951" r:id="rId43"/>
    <p:sldLayoutId id="2147483952" r:id="rId44"/>
    <p:sldLayoutId id="2147483953" r:id="rId45"/>
    <p:sldLayoutId id="2147483954" r:id="rId46"/>
    <p:sldLayoutId id="2147483955" r:id="rId47"/>
    <p:sldLayoutId id="2147483956" r:id="rId48"/>
    <p:sldLayoutId id="2147483957" r:id="rId49"/>
    <p:sldLayoutId id="2147483958" r:id="rId50"/>
    <p:sldLayoutId id="2147483959" r:id="rId51"/>
    <p:sldLayoutId id="2147483960" r:id="rId52"/>
    <p:sldLayoutId id="2147483961" r:id="rId53"/>
    <p:sldLayoutId id="2147483976" r:id="rId54"/>
    <p:sldLayoutId id="2147483977" r:id="rId5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D10A3-859D-4445-9DC0-52D4772F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172E1-BB1E-40B0-A896-C5C90A741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39EB-5B72-45C2-A875-A84F9A003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9A3F-090F-4687-B73C-ECDCEF9F623D}" type="datetime1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1613-DDAF-4A9B-A425-9F792075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mm.gov/mmb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85EB-CBE3-4CD2-B625-CFC08AFA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C6D8-3EB5-4966-9AD5-F1C0A602F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3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nthelpmn.org/" TargetMode="External"/><Relationship Id="rId3" Type="http://schemas.openxmlformats.org/officeDocument/2006/relationships/hyperlink" Target="https://applymn.dhs.mn.gov/" TargetMode="External"/><Relationship Id="rId7" Type="http://schemas.openxmlformats.org/officeDocument/2006/relationships/hyperlink" Target="https://mn.gov/board-on-aging/about-us/area-agenci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mn.gov/covid19/for-minnesotans/get-help/financial.jsp" TargetMode="External"/><Relationship Id="rId5" Type="http://schemas.openxmlformats.org/officeDocument/2006/relationships/hyperlink" Target="https://mn.gov/commerce/consumers/consumer-assistance/energy-assistance/" TargetMode="External"/><Relationship Id="rId4" Type="http://schemas.openxmlformats.org/officeDocument/2006/relationships/hyperlink" Target="http://www.health.state.mn.us/people/wi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hs/p-eb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s://education.mn.gov/MDE/dse/health/covid19/car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council.org/News-Events/Housing/Newsletters/American-Rescue-Plan-vouchers-2021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funding-programs/loans/covid-19-relief-options/shuttered-venue-operators-gra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s://www.irs.gov/coronavirus-tax-relief-and-economic-impact-paymen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mn.gov/mmb-stat/crao/arp-lfrf-distribution-report-july-2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s.leg.m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3" b="29317"/>
          <a:stretch/>
        </p:blipFill>
        <p:spPr>
          <a:xfrm>
            <a:off x="0" y="1"/>
            <a:ext cx="12192000" cy="3469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3341" y="1837764"/>
            <a:ext cx="7010400" cy="2917372"/>
          </a:xfrm>
          <a:prstGeom prst="rect">
            <a:avLst/>
          </a:prstGeom>
          <a:solidFill>
            <a:srgbClr val="CE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30" y="5307104"/>
            <a:ext cx="1065586" cy="913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852568" y="4862218"/>
            <a:ext cx="2922496" cy="638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August 5, 2021</a:t>
            </a:r>
            <a:endParaRPr lang="en-US" sz="40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281" y="2395124"/>
            <a:ext cx="6423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Federal Funds Coming to Minnesota</a:t>
            </a:r>
            <a:endParaRPr lang="en-US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2281" y="2153307"/>
            <a:ext cx="6423835" cy="22775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0875" y="3720354"/>
            <a:ext cx="45719" cy="2922494"/>
          </a:xfrm>
          <a:prstGeom prst="rect">
            <a:avLst/>
          </a:prstGeom>
          <a:solidFill>
            <a:srgbClr val="CE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2B2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E191095-6BB2-4F55-95C1-9770DE2E8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0" y="5307104"/>
            <a:ext cx="2757256" cy="9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Supporting Working Families</a:t>
            </a:r>
            <a:endParaRPr lang="en-US" sz="2000" b="1" dirty="0"/>
          </a:p>
        </p:txBody>
      </p:sp>
      <p:pic>
        <p:nvPicPr>
          <p:cNvPr id="22" name="Picture Placeholder 21" descr="Dark blue illustration of generic federal building">
            <a:extLst>
              <a:ext uri="{FF2B5EF4-FFF2-40B4-BE49-F238E27FC236}">
                <a16:creationId xmlns:a16="http://schemas.microsoft.com/office/drawing/2014/main" id="{9A9E627D-5115-471C-A2D3-A459F9A590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>
          <a:xfrm>
            <a:off x="534386" y="2085537"/>
            <a:ext cx="2094842" cy="209484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A49F08-FCDD-4886-968C-71D87A9B4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399" y="4180379"/>
            <a:ext cx="1940813" cy="1623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Program Funds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9170CE-FDB5-4802-9591-1CDD091038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2177" y="1587062"/>
            <a:ext cx="8700637" cy="4769287"/>
          </a:xfrm>
        </p:spPr>
        <p:txBody>
          <a:bodyPr anchor="ctr">
            <a:normAutofit/>
          </a:bodyPr>
          <a:lstStyle/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Supplemental Discretionary Child Care Development Block Grant: </a:t>
            </a:r>
            <a:r>
              <a:rPr lang="en-US" sz="2000" b="1" dirty="0">
                <a:solidFill>
                  <a:schemeClr val="tx1"/>
                </a:solidFill>
              </a:rPr>
              <a:t>$202 Million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Mandatory Child Care Development Funds: </a:t>
            </a:r>
            <a:r>
              <a:rPr lang="en-US" sz="2000" b="1" dirty="0">
                <a:solidFill>
                  <a:schemeClr val="tx1"/>
                </a:solidFill>
              </a:rPr>
              <a:t>$9.2 Million Increase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Child Care Stabilization Grant Funding: </a:t>
            </a:r>
            <a:r>
              <a:rPr lang="en-US" sz="2000" b="1" dirty="0">
                <a:solidFill>
                  <a:schemeClr val="tx1"/>
                </a:solidFill>
              </a:rPr>
              <a:t>$324.1 Million 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Women, Infants, &amp; Children (WIC) Supplement: </a:t>
            </a:r>
            <a:r>
              <a:rPr lang="en-US" sz="2000" b="1" dirty="0">
                <a:solidFill>
                  <a:schemeClr val="tx1"/>
                </a:solidFill>
              </a:rPr>
              <a:t>$8.2 Million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Low Income Home Energy Assistance Program: </a:t>
            </a:r>
            <a:r>
              <a:rPr lang="en-US" sz="2000" b="1" dirty="0">
                <a:solidFill>
                  <a:schemeClr val="tx1"/>
                </a:solidFill>
              </a:rPr>
              <a:t>$167 Million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Pandemic Emergency Assistance: </a:t>
            </a:r>
            <a:r>
              <a:rPr lang="en-US" sz="2000" b="1" dirty="0">
                <a:solidFill>
                  <a:schemeClr val="tx1"/>
                </a:solidFill>
              </a:rPr>
              <a:t>$14.3 Million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Older Adults (Misc.): </a:t>
            </a:r>
            <a:r>
              <a:rPr lang="en-US" sz="2000" b="1" dirty="0">
                <a:solidFill>
                  <a:schemeClr val="tx1"/>
                </a:solidFill>
              </a:rPr>
              <a:t>$23.1 Million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Child Abuse Prevention: </a:t>
            </a:r>
            <a:r>
              <a:rPr lang="en-US" sz="2000" b="1" dirty="0">
                <a:solidFill>
                  <a:schemeClr val="tx1"/>
                </a:solidFill>
              </a:rPr>
              <a:t>$4.4 Million 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Emergency Rental Assistance: </a:t>
            </a:r>
            <a:r>
              <a:rPr lang="en-US" sz="2000" b="1" dirty="0">
                <a:solidFill>
                  <a:schemeClr val="tx1"/>
                </a:solidFill>
              </a:rPr>
              <a:t>$229 Million 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Homeowner Assistance Fund: </a:t>
            </a:r>
            <a:r>
              <a:rPr lang="en-US" sz="2000" b="1" dirty="0">
                <a:solidFill>
                  <a:schemeClr val="tx1"/>
                </a:solidFill>
              </a:rPr>
              <a:t>$128 Million </a:t>
            </a:r>
          </a:p>
          <a:p>
            <a:pPr marL="571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 Investment Partnerships: </a:t>
            </a:r>
            <a:r>
              <a:rPr lang="en-US" sz="2000" b="1" dirty="0">
                <a:solidFill>
                  <a:schemeClr val="tx1"/>
                </a:solidFill>
              </a:rPr>
              <a:t>$31 Million 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3E6-FCCD-4FEB-89A9-C4CC60548FEB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to Access Support for Working Families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772FB-E287-4B64-92FD-FC87AC58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9" y="1282262"/>
            <a:ext cx="10817770" cy="5074088"/>
          </a:xfrm>
        </p:spPr>
        <p:txBody>
          <a:bodyPr anchor="ctr">
            <a:normAutofit fontScale="70000" lnSpcReduction="20000"/>
          </a:bodyPr>
          <a:lstStyle/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Childcare. </a:t>
            </a:r>
            <a:r>
              <a:rPr lang="en-US" sz="2800" dirty="0">
                <a:solidFill>
                  <a:schemeClr val="bg1"/>
                </a:solidFill>
              </a:rPr>
              <a:t>Visit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ApplyMN to connect with state and county services: </a:t>
            </a: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applymn.dhs.mn.gov</a:t>
            </a:r>
            <a:endParaRPr lang="en-US" sz="2800" dirty="0">
              <a:solidFill>
                <a:schemeClr val="bg1"/>
              </a:solidFill>
            </a:endParaRP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Women, Infants &amp; Children (WIC). </a:t>
            </a:r>
            <a:r>
              <a:rPr lang="en-US" sz="2800" dirty="0">
                <a:solidFill>
                  <a:schemeClr val="bg1"/>
                </a:solidFill>
              </a:rPr>
              <a:t>WIC Special Supplemental Nutrition Program: </a:t>
            </a: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health.state.mn.us/people/</a:t>
            </a:r>
            <a:r>
              <a:rPr lang="en-US" sz="28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wic</a:t>
            </a: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800" dirty="0">
              <a:solidFill>
                <a:schemeClr val="bg1"/>
              </a:solidFill>
            </a:endParaRP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Low Income Energy Assistance Program (LIHEAP). </a:t>
            </a:r>
            <a:r>
              <a:rPr lang="en-US" sz="2800" dirty="0">
                <a:solidFill>
                  <a:schemeClr val="bg1"/>
                </a:solidFill>
              </a:rPr>
              <a:t>Apply by September 1, 2021: </a:t>
            </a:r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mn.gov/commerce/consumers/consumer-assistance/energy-assistance/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Pandemic Emergency Assistance. </a:t>
            </a:r>
            <a:r>
              <a:rPr lang="en-US" sz="2800" dirty="0">
                <a:solidFill>
                  <a:schemeClr val="bg1"/>
                </a:solidFill>
              </a:rPr>
              <a:t>Contact your local agency: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mn.gov/covid19/for-</a:t>
            </a:r>
            <a:r>
              <a:rPr lang="en-US" sz="28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minnesotans</a:t>
            </a:r>
            <a:r>
              <a:rPr lang="en-US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/get-help/</a:t>
            </a:r>
            <a:r>
              <a:rPr lang="en-US" sz="28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financial.jsp</a:t>
            </a:r>
            <a:endParaRPr lang="en-US" sz="2800" dirty="0">
              <a:solidFill>
                <a:schemeClr val="bg1"/>
              </a:solidFill>
            </a:endParaRP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Older Adults. </a:t>
            </a:r>
            <a:r>
              <a:rPr lang="en-US" sz="2800" dirty="0">
                <a:solidFill>
                  <a:schemeClr val="bg1"/>
                </a:solidFill>
              </a:rPr>
              <a:t>Contact regional Area Agency on Aging: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mn.gov/board-on-aging/about-us/area-agencies/</a:t>
            </a:r>
            <a:endParaRPr lang="en-US" sz="2800" dirty="0">
              <a:solidFill>
                <a:schemeClr val="bg1"/>
              </a:solidFill>
            </a:endParaRP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Emergency Rental Assistance. </a:t>
            </a:r>
            <a:r>
              <a:rPr lang="en-US" sz="2800" dirty="0">
                <a:solidFill>
                  <a:schemeClr val="bg1"/>
                </a:solidFill>
              </a:rPr>
              <a:t>Apply at </a:t>
            </a:r>
            <a:r>
              <a:rPr lang="en-US" sz="28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renthelpmn.org/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E545-99D2-4363-8F9E-D71618CE4484}" type="datetime1">
              <a:rPr lang="en-US" smtClean="0">
                <a:solidFill>
                  <a:schemeClr val="bg1"/>
                </a:solidFill>
              </a:rPr>
              <a:t>8/6/2021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0484-4341-4637-A1C9-C8C89F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mn.gov/arp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Ensuring Students Catch Up On Learning</a:t>
            </a:r>
            <a:endParaRPr lang="en-US" sz="2000" b="1" dirty="0"/>
          </a:p>
        </p:txBody>
      </p:sp>
      <p:pic>
        <p:nvPicPr>
          <p:cNvPr id="22" name="Picture Placeholder 21" descr="Dark blue illustration of generic federal building">
            <a:extLst>
              <a:ext uri="{FF2B5EF4-FFF2-40B4-BE49-F238E27FC236}">
                <a16:creationId xmlns:a16="http://schemas.microsoft.com/office/drawing/2014/main" id="{9A9E627D-5115-471C-A2D3-A459F9A590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>
          <a:xfrm>
            <a:off x="534386" y="2085537"/>
            <a:ext cx="2094842" cy="209484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A49F08-FCDD-4886-968C-71D87A9B4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399" y="4180379"/>
            <a:ext cx="1940813" cy="1623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Program Funds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9170CE-FDB5-4802-9591-1CDD091038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4331" y="1576552"/>
            <a:ext cx="8064457" cy="4779797"/>
          </a:xfrm>
        </p:spPr>
        <p:txBody>
          <a:bodyPr anchor="ctr">
            <a:normAutofit/>
          </a:bodyPr>
          <a:lstStyle/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Elementary and Secondary School Emergency Relief: </a:t>
            </a:r>
            <a:r>
              <a:rPr lang="en-US" sz="2000" b="1" dirty="0">
                <a:solidFill>
                  <a:schemeClr val="accent1"/>
                </a:solidFill>
              </a:rPr>
              <a:t>$1.3 Billion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Emergency Assistance to Nonpublic Schools: </a:t>
            </a:r>
            <a:r>
              <a:rPr lang="en-US" sz="2000" b="1" dirty="0">
                <a:solidFill>
                  <a:schemeClr val="accent1"/>
                </a:solidFill>
              </a:rPr>
              <a:t>$37.7 Million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Library Services and Technology Grants: </a:t>
            </a:r>
            <a:r>
              <a:rPr lang="en-US" sz="2000" b="1" dirty="0">
                <a:solidFill>
                  <a:schemeClr val="accent1"/>
                </a:solidFill>
              </a:rPr>
              <a:t>$3.2 Million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Special Education – IDEA: </a:t>
            </a:r>
            <a:r>
              <a:rPr lang="en-US" sz="2000" b="1" dirty="0">
                <a:solidFill>
                  <a:schemeClr val="accent1"/>
                </a:solidFill>
              </a:rPr>
              <a:t>$52.4 Million 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Homeless Children and Youth: </a:t>
            </a:r>
            <a:r>
              <a:rPr lang="en-US" sz="2000" b="1" dirty="0">
                <a:solidFill>
                  <a:schemeClr val="accent1"/>
                </a:solidFill>
              </a:rPr>
              <a:t>$8.7 Million 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Pandemic Electronic Benefit Transfer (P-EBT): </a:t>
            </a:r>
            <a:r>
              <a:rPr lang="en-US" sz="2000" b="1" dirty="0">
                <a:solidFill>
                  <a:schemeClr val="accent1"/>
                </a:solidFill>
              </a:rPr>
              <a:t>$14.3 Million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School COVID-19 Testing: </a:t>
            </a:r>
            <a:r>
              <a:rPr lang="en-US" sz="2000" b="1" dirty="0">
                <a:solidFill>
                  <a:schemeClr val="accent1"/>
                </a:solidFill>
              </a:rPr>
              <a:t>$169.9 Million 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3E6-FCCD-4FEB-89A9-C4CC60548FEB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12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to Access Education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772FB-E287-4B64-92FD-FC87AC58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9" y="1282262"/>
            <a:ext cx="10817770" cy="5074088"/>
          </a:xfrm>
        </p:spPr>
        <p:txBody>
          <a:bodyPr anchor="ctr">
            <a:normAutofit/>
          </a:bodyPr>
          <a:lstStyle/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Pandemic Electronic Benefit Transfer. </a:t>
            </a:r>
            <a:r>
              <a:rPr lang="en-US" dirty="0">
                <a:solidFill>
                  <a:schemeClr val="bg1"/>
                </a:solidFill>
              </a:rPr>
              <a:t>Learn about eligibility and apply at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mn.gov/</a:t>
            </a:r>
            <a:r>
              <a:rPr lang="en-US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/p-</a:t>
            </a:r>
            <a:r>
              <a:rPr lang="en-US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ebt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Minnesota Department of Education.</a:t>
            </a:r>
            <a:r>
              <a:rPr lang="en-US" dirty="0">
                <a:solidFill>
                  <a:schemeClr val="bg1"/>
                </a:solidFill>
              </a:rPr>
              <a:t> Learn more about the State’s plan for ARP investments and opportunities for grants at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education.mn.gov/MDE/</a:t>
            </a:r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/health/covid19/cares/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E545-99D2-4363-8F9E-D71618CE4484}" type="datetime1">
              <a:rPr lang="en-US" smtClean="0">
                <a:solidFill>
                  <a:schemeClr val="bg1"/>
                </a:solidFill>
              </a:rPr>
              <a:t>8/6/2021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0484-4341-4637-A1C9-C8C89F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mn.gov/arp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0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/>
              </a:rPr>
              <a:t>Supporting Small Business and Driving Economic Recovery</a:t>
            </a:r>
            <a:endParaRPr lang="en-US" sz="2000" b="1" dirty="0"/>
          </a:p>
        </p:txBody>
      </p:sp>
      <p:pic>
        <p:nvPicPr>
          <p:cNvPr id="22" name="Picture Placeholder 21" descr="Dark blue illustration of generic federal building">
            <a:extLst>
              <a:ext uri="{FF2B5EF4-FFF2-40B4-BE49-F238E27FC236}">
                <a16:creationId xmlns:a16="http://schemas.microsoft.com/office/drawing/2014/main" id="{9A9E627D-5115-471C-A2D3-A459F9A590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>
          <a:xfrm>
            <a:off x="534386" y="2085537"/>
            <a:ext cx="2094842" cy="209484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A49F08-FCDD-4886-968C-71D87A9B4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399" y="4180379"/>
            <a:ext cx="1940813" cy="1623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Program Funds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9170CE-FDB5-4802-9591-1CDD091038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4331" y="1587062"/>
            <a:ext cx="8064457" cy="4769287"/>
          </a:xfrm>
        </p:spPr>
        <p:txBody>
          <a:bodyPr anchor="ctr">
            <a:normAutofit/>
          </a:bodyPr>
          <a:lstStyle/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State Small Business Credit Initiative: </a:t>
            </a:r>
            <a:r>
              <a:rPr lang="en-US" sz="2000" b="1" dirty="0">
                <a:solidFill>
                  <a:schemeClr val="accent1"/>
                </a:solidFill>
              </a:rPr>
              <a:t>$75.3 Million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Statewide Transit Systems: </a:t>
            </a:r>
            <a:r>
              <a:rPr lang="en-US" sz="2000" b="1" dirty="0">
                <a:solidFill>
                  <a:schemeClr val="accent1"/>
                </a:solidFill>
              </a:rPr>
              <a:t>$350.4 Million</a:t>
            </a:r>
          </a:p>
          <a:p>
            <a:pPr marL="68580" indent="-34290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Capital Projects: </a:t>
            </a:r>
            <a:r>
              <a:rPr lang="en-US" sz="2000" b="1" dirty="0">
                <a:solidFill>
                  <a:schemeClr val="accent1"/>
                </a:solidFill>
              </a:rPr>
              <a:t>$179 Million</a:t>
            </a:r>
          </a:p>
          <a:p>
            <a:pPr marL="754380" lvl="1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accent1"/>
                </a:solidFill>
              </a:rPr>
              <a:t>$70 million appropriated to the Office of Broadband Development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3E6-FCCD-4FEB-89A9-C4CC60548FEB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14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to Access Small Business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and Economic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772FB-E287-4B64-92FD-FC87AC58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9" y="1587062"/>
            <a:ext cx="10817770" cy="4769288"/>
          </a:xfrm>
        </p:spPr>
        <p:txBody>
          <a:bodyPr anchor="ctr">
            <a:normAutofit/>
          </a:bodyPr>
          <a:lstStyle/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Minnesota Department of Employment and Economic Development.</a:t>
            </a:r>
            <a:r>
              <a:rPr lang="en-US" dirty="0">
                <a:solidFill>
                  <a:schemeClr val="bg1"/>
                </a:solidFill>
              </a:rPr>
              <a:t> Small business assistance application guidance expected later this month.</a:t>
            </a: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bg1"/>
              </a:solidFill>
            </a:endParaRPr>
          </a:p>
          <a:p>
            <a:pPr marL="808037" lvl="1" indent="-342900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Emergency vouchers. </a:t>
            </a:r>
            <a:r>
              <a:rPr lang="en-US" dirty="0">
                <a:solidFill>
                  <a:schemeClr val="bg1"/>
                </a:solidFill>
              </a:rPr>
              <a:t>Learn more from the Met Council at 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metrocouncil.org/News-Events/Housing/Newsletters/American-Rescue-Plan-vouchers-2021.aspx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E545-99D2-4363-8F9E-D71618CE4484}" type="datetime1">
              <a:rPr lang="en-US" smtClean="0">
                <a:solidFill>
                  <a:schemeClr val="bg1"/>
                </a:solidFill>
              </a:rPr>
              <a:t>8/6/2021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0484-4341-4637-A1C9-C8C89F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mn.gov/arp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3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/>
              </a:rPr>
              <a:t>Public Health Funds</a:t>
            </a:r>
            <a:endParaRPr lang="en-US" sz="2000" b="1" dirty="0"/>
          </a:p>
        </p:txBody>
      </p:sp>
      <p:pic>
        <p:nvPicPr>
          <p:cNvPr id="22" name="Picture Placeholder 21" descr="Dark blue illustration of generic federal building">
            <a:extLst>
              <a:ext uri="{FF2B5EF4-FFF2-40B4-BE49-F238E27FC236}">
                <a16:creationId xmlns:a16="http://schemas.microsoft.com/office/drawing/2014/main" id="{9A9E627D-5115-471C-A2D3-A459F9A590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>
          <a:xfrm>
            <a:off x="534386" y="2085537"/>
            <a:ext cx="2094842" cy="2094842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A49F08-FCDD-4886-968C-71D87A9B4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399" y="4180379"/>
            <a:ext cx="1940813" cy="1623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Program Funds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9170CE-FDB5-4802-9591-1CDD091038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4331" y="1587062"/>
            <a:ext cx="8064457" cy="4769287"/>
          </a:xfrm>
        </p:spPr>
        <p:txBody>
          <a:bodyPr anchor="ctr">
            <a:normAutofit/>
          </a:bodyPr>
          <a:lstStyle/>
          <a:p>
            <a:pPr marL="114300" indent="-342900" algn="l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COVID-19 Vaccination: </a:t>
            </a:r>
            <a:r>
              <a:rPr lang="en-US" sz="2000" b="1" dirty="0">
                <a:solidFill>
                  <a:schemeClr val="tx1"/>
                </a:solidFill>
              </a:rPr>
              <a:t>$52.3 Million </a:t>
            </a:r>
          </a:p>
          <a:p>
            <a:pPr marL="114300" indent="-342900" algn="l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Address COVID-19 Health Disparities Equity Cut-out: </a:t>
            </a:r>
            <a:r>
              <a:rPr lang="en-US" sz="2000" b="1" dirty="0">
                <a:solidFill>
                  <a:schemeClr val="tx1"/>
                </a:solidFill>
              </a:rPr>
              <a:t>$25.1 Million </a:t>
            </a:r>
          </a:p>
          <a:p>
            <a:pPr marL="114300" indent="-342900" algn="l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Prevention and Control of Emerging Infectious Disease: </a:t>
            </a:r>
            <a:r>
              <a:rPr lang="en-US" sz="2000" b="1" dirty="0">
                <a:solidFill>
                  <a:schemeClr val="tx1"/>
                </a:solidFill>
              </a:rPr>
              <a:t>$4.1 Million </a:t>
            </a:r>
          </a:p>
          <a:p>
            <a:pPr marL="114300" indent="-342900" algn="l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Supplemental Vaccination: </a:t>
            </a:r>
            <a:r>
              <a:rPr lang="en-US" sz="2000" b="1" dirty="0">
                <a:solidFill>
                  <a:schemeClr val="tx1"/>
                </a:solidFill>
              </a:rPr>
              <a:t>$2.3 Million 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3E6-FCCD-4FEB-89A9-C4CC60548FEB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16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8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Additional Help Administered by the </a:t>
            </a:r>
            <a:br>
              <a:rPr lang="en-US" sz="4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Federal Government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772FB-E287-4B64-92FD-FC87AC58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29" y="1587062"/>
            <a:ext cx="10817770" cy="4769288"/>
          </a:xfrm>
        </p:spPr>
        <p:txBody>
          <a:bodyPr anchor="ctr"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0"/>
              </a:spcAft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kern="1200" dirty="0">
                <a:latin typeface="+mn-lt"/>
                <a:ea typeface="+mn-ea"/>
                <a:cs typeface="+mn-cs"/>
              </a:rPr>
              <a:t>Restaurant Revitalization Fund. </a:t>
            </a:r>
            <a:r>
              <a:rPr lang="en-US" kern="1200" dirty="0">
                <a:latin typeface="+mn-lt"/>
                <a:ea typeface="+mn-ea"/>
                <a:cs typeface="+mn-cs"/>
              </a:rPr>
              <a:t>Application period ended 7/14/2021</a:t>
            </a:r>
            <a:endParaRPr lang="en-US" u="sng" kern="1200" dirty="0">
              <a:latin typeface="+mn-lt"/>
              <a:ea typeface="+mn-ea"/>
              <a:cs typeface="+mn-cs"/>
            </a:endParaRPr>
          </a:p>
          <a:p>
            <a:pPr marL="228600" lvl="1" indent="-457200">
              <a:spcBef>
                <a:spcPts val="1000"/>
              </a:spcBef>
              <a:spcAft>
                <a:spcPts val="0"/>
              </a:spcAft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28600" lvl="1" indent="-457200">
              <a:spcBef>
                <a:spcPts val="1000"/>
              </a:spcBef>
              <a:spcAft>
                <a:spcPts val="0"/>
              </a:spcAft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kern="1200" dirty="0">
                <a:latin typeface="+mn-lt"/>
                <a:ea typeface="+mn-ea"/>
                <a:cs typeface="+mn-cs"/>
              </a:rPr>
              <a:t>Shuttered Venue Operator Grant Program. </a:t>
            </a:r>
            <a:r>
              <a:rPr lang="en-US" kern="1200" dirty="0">
                <a:latin typeface="+mn-lt"/>
                <a:ea typeface="+mn-ea"/>
                <a:cs typeface="+mn-cs"/>
              </a:rPr>
              <a:t>Apply at </a:t>
            </a:r>
            <a:r>
              <a:rPr lang="en-US" u="sng" kern="1200" dirty="0"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www.sba.gov/funding-programs/loans/covid-19-relief-options/shuttered-venue-operators-grant</a:t>
            </a:r>
            <a:endParaRPr lang="en-US" u="sng" kern="1200" dirty="0">
              <a:latin typeface="+mn-lt"/>
              <a:ea typeface="+mn-ea"/>
              <a:cs typeface="+mn-cs"/>
            </a:endParaRPr>
          </a:p>
          <a:p>
            <a:pPr marL="228600" lvl="1" indent="-457200">
              <a:spcBef>
                <a:spcPts val="1000"/>
              </a:spcBef>
              <a:spcAft>
                <a:spcPts val="0"/>
              </a:spcAft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28600" lvl="1" indent="-457200">
              <a:spcBef>
                <a:spcPts val="1000"/>
              </a:spcBef>
              <a:spcAft>
                <a:spcPts val="0"/>
              </a:spcAft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b="1" kern="1200" dirty="0">
                <a:latin typeface="+mn-lt"/>
                <a:ea typeface="+mn-ea"/>
                <a:cs typeface="+mn-cs"/>
              </a:rPr>
              <a:t>Economic Impact Payments (more than $6.3 Billion for Minnesotans). </a:t>
            </a:r>
            <a:r>
              <a:rPr lang="en-US" kern="1200" dirty="0">
                <a:latin typeface="+mn-lt"/>
                <a:ea typeface="+mn-ea"/>
                <a:cs typeface="+mn-cs"/>
              </a:rPr>
              <a:t>If you are eligible for a stimulus check and did not yet receive one, visit the IRS website at: </a:t>
            </a:r>
            <a:r>
              <a:rPr lang="en-US" kern="1200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www.irs.gov/coronavirus-tax-relief-and-economic-impact-payments</a:t>
            </a:r>
            <a:endParaRPr lang="en-US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E545-99D2-4363-8F9E-D71618CE4484}" type="datetime1">
              <a:rPr lang="en-US" smtClean="0">
                <a:solidFill>
                  <a:schemeClr val="bg1"/>
                </a:solidFill>
              </a:rPr>
              <a:t>8/6/2021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0484-4341-4637-A1C9-C8C89F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mn.gov/arp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URL mn.gov/arp in blue text">
            <a:extLst>
              <a:ext uri="{FF2B5EF4-FFF2-40B4-BE49-F238E27FC236}">
                <a16:creationId xmlns:a16="http://schemas.microsoft.com/office/drawing/2014/main" id="{91D6006C-CD39-4953-BC84-40EB87B4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"/>
              </a:rPr>
              <a:t>mn.gov/arp</a:t>
            </a:r>
            <a:endParaRPr lang="en-US" sz="2400" b="1" dirty="0"/>
          </a:p>
        </p:txBody>
      </p:sp>
      <p:pic>
        <p:nvPicPr>
          <p:cNvPr id="10" name="Picture Placeholder 9" descr="image of mn.gov/arp website on a desktop computer">
            <a:extLst>
              <a:ext uri="{FF2B5EF4-FFF2-40B4-BE49-F238E27FC236}">
                <a16:creationId xmlns:a16="http://schemas.microsoft.com/office/drawing/2014/main" id="{A9EC42B0-BB79-44C5-9FB7-272CB9D000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b="3858"/>
          <a:stretch/>
        </p:blipFill>
        <p:spPr>
          <a:xfrm>
            <a:off x="4976788" y="691883"/>
            <a:ext cx="6298572" cy="3369130"/>
          </a:xfrm>
        </p:spPr>
      </p:pic>
      <p:pic>
        <p:nvPicPr>
          <p:cNvPr id="19" name="Picture Placeholder 18" descr="url mn.gov/arp ">
            <a:extLst>
              <a:ext uri="{FF2B5EF4-FFF2-40B4-BE49-F238E27FC236}">
                <a16:creationId xmlns:a16="http://schemas.microsoft.com/office/drawing/2014/main" id="{6523B039-125E-4FA4-87B4-60920472BF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4576"/>
          <a:stretch/>
        </p:blipFill>
        <p:spPr>
          <a:xfrm>
            <a:off x="2393577" y="3413074"/>
            <a:ext cx="1848970" cy="2458337"/>
          </a:xfrm>
        </p:spPr>
      </p:pic>
      <p:pic>
        <p:nvPicPr>
          <p:cNvPr id="17" name="Picture Placeholder 16" descr="image of mn.gov/arp website on a mobile phone">
            <a:extLst>
              <a:ext uri="{FF2B5EF4-FFF2-40B4-BE49-F238E27FC236}">
                <a16:creationId xmlns:a16="http://schemas.microsoft.com/office/drawing/2014/main" id="{4A7AD39A-0876-4E32-94FE-380312A8C0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" b="619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22FE9-7C03-42D5-9DDB-D2D301628C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B6C51-0E73-48CE-832B-724CAB43AF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836B-FDB8-49F9-9D0C-A11C9B22A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mn.gov/arp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7E06-BAA1-4487-93ED-23CD9572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9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E18352-C5CF-4477-9797-AB625D61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$8.5 Billion in ARP Funds to Support Budget Priorities </a:t>
            </a:r>
          </a:p>
        </p:txBody>
      </p:sp>
      <p:pic>
        <p:nvPicPr>
          <p:cNvPr id="34" name="Picture 33" descr="Text saying Minnesota's COVID-19 Recovery Budget on an illustration of a lake with trees surrounding it.">
            <a:extLst>
              <a:ext uri="{FF2B5EF4-FFF2-40B4-BE49-F238E27FC236}">
                <a16:creationId xmlns:a16="http://schemas.microsoft.com/office/drawing/2014/main" id="{B8B63CEB-546D-499E-B19C-93951FE38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1856"/>
            <a:ext cx="12192000" cy="58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Minnesota’s Share of ARP Funds </a:t>
            </a:r>
            <a:endParaRPr lang="en-US" sz="2000" b="1" dirty="0"/>
          </a:p>
        </p:txBody>
      </p:sp>
      <p:pic>
        <p:nvPicPr>
          <p:cNvPr id="31" name="Picture Placeholder 30" descr="Green illustration of local government building">
            <a:extLst>
              <a:ext uri="{FF2B5EF4-FFF2-40B4-BE49-F238E27FC236}">
                <a16:creationId xmlns:a16="http://schemas.microsoft.com/office/drawing/2014/main" id="{D6DA06A0-7C0C-4357-AC8B-6F6CAFE05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4320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2FEFC9D-8A7E-49E4-A71A-B0B354A66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Fiscal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Recovery Fund (flexible)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$2.132 Billion</a:t>
            </a:r>
          </a:p>
        </p:txBody>
      </p:sp>
      <p:pic>
        <p:nvPicPr>
          <p:cNvPr id="33" name="Picture Placeholder 32" descr="Light blue illustration of state of Minnesota">
            <a:extLst>
              <a:ext uri="{FF2B5EF4-FFF2-40B4-BE49-F238E27FC236}">
                <a16:creationId xmlns:a16="http://schemas.microsoft.com/office/drawing/2014/main" id="{FC3EAADD-C8F1-4D90-9AAF-45BB07FB3B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r="4404"/>
          <a:stretch>
            <a:fillRect/>
          </a:stretch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31CF795-A613-4922-9CF9-216561DC72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State Fiscal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Recovery Fund (flexible)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$2.833 Billion</a:t>
            </a:r>
          </a:p>
        </p:txBody>
      </p:sp>
      <p:pic>
        <p:nvPicPr>
          <p:cNvPr id="35" name="Picture Placeholder 34" descr="Dark blue illustration of generic federal building">
            <a:extLst>
              <a:ext uri="{FF2B5EF4-FFF2-40B4-BE49-F238E27FC236}">
                <a16:creationId xmlns:a16="http://schemas.microsoft.com/office/drawing/2014/main" id="{FF7A99E6-63AA-4973-AEE7-DD02008235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7EAE37A-ED3B-45AD-929D-90398F9EC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Federal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Program Funds (program-specific)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$3.505 Billion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0201-C1F9-4C3F-A698-4251735ED499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1BC-D686-4E68-8127-3DB3D2139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"/>
            <a:ext cx="10515600" cy="1216025"/>
          </a:xfrm>
        </p:spPr>
        <p:txBody>
          <a:bodyPr/>
          <a:lstStyle/>
          <a:p>
            <a:pPr algn="ctr"/>
            <a:r>
              <a:rPr lang="en-US" b="1" dirty="0"/>
              <a:t>Local and State Fiscal Recovery Funds</a:t>
            </a:r>
          </a:p>
        </p:txBody>
      </p:sp>
      <p:pic>
        <p:nvPicPr>
          <p:cNvPr id="62" name="Picture Placeholder 61" descr="Green illustration of local government building">
            <a:extLst>
              <a:ext uri="{FF2B5EF4-FFF2-40B4-BE49-F238E27FC236}">
                <a16:creationId xmlns:a16="http://schemas.microsoft.com/office/drawing/2014/main" id="{72EA43A4-0478-4E09-83D6-E3622326DB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4320"/>
          <a:stretch>
            <a:fillRect/>
          </a:stretch>
        </p:blipFill>
        <p:spPr>
          <a:xfrm>
            <a:off x="539143" y="1981899"/>
            <a:ext cx="2094842" cy="2094842"/>
          </a:xfr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20C2E0-3B52-4EE2-B967-5B08E441C3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530" y="4091067"/>
            <a:ext cx="2542477" cy="16238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Funds</a:t>
            </a:r>
          </a:p>
        </p:txBody>
      </p:sp>
      <p:pic>
        <p:nvPicPr>
          <p:cNvPr id="64" name="Picture Placeholder 63" descr="light blue illustration of the outline of the state of Minnesota">
            <a:extLst>
              <a:ext uri="{FF2B5EF4-FFF2-40B4-BE49-F238E27FC236}">
                <a16:creationId xmlns:a16="http://schemas.microsoft.com/office/drawing/2014/main" id="{FE0E6954-3468-486E-AF0F-B8C2A34D61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r="4404"/>
          <a:stretch>
            <a:fillRect/>
          </a:stretch>
        </p:blipFill>
        <p:spPr>
          <a:xfrm>
            <a:off x="2420607" y="1967573"/>
            <a:ext cx="2094842" cy="2094842"/>
          </a:xfrm>
        </p:spPr>
      </p:pic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85DE154-BC54-4215-AC2A-19FE5B3376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6790" y="4091068"/>
            <a:ext cx="2542477" cy="1623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State Funds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5F8C875-22F4-4E3C-ACEC-86BC28C1C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967572"/>
            <a:ext cx="10515600" cy="4284947"/>
          </a:xfrm>
        </p:spPr>
        <p:txBody>
          <a:bodyPr>
            <a:normAutofit fontScale="92500" lnSpcReduction="10000"/>
          </a:bodyPr>
          <a:lstStyle/>
          <a:p>
            <a:pPr marL="4229100" lvl="8" indent="-342900">
              <a:lnSpc>
                <a:spcPct val="11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Responding to the Public Health Emergency</a:t>
            </a:r>
          </a:p>
          <a:p>
            <a:pPr marL="4229100" lvl="8" indent="-342900">
              <a:lnSpc>
                <a:spcPct val="11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Serving the Hardest Hit and Addressing Inequities</a:t>
            </a:r>
          </a:p>
          <a:p>
            <a:pPr marL="4229100" lvl="8" indent="-342900">
              <a:lnSpc>
                <a:spcPct val="11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Addressing Negative Economic Impacts</a:t>
            </a:r>
          </a:p>
          <a:p>
            <a:pPr marL="4229100" lvl="8" indent="-342900">
              <a:lnSpc>
                <a:spcPct val="11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Improving Access to Water and Broadband Infrastructure</a:t>
            </a:r>
          </a:p>
          <a:p>
            <a:pPr lvl="8" indent="0">
              <a:lnSpc>
                <a:spcPct val="110000"/>
              </a:lnSpc>
              <a:spcAft>
                <a:spcPts val="2400"/>
              </a:spcAft>
              <a:buNone/>
            </a:pPr>
            <a:endParaRPr lang="en-US" sz="900" dirty="0"/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1900" dirty="0">
                <a:highlight>
                  <a:srgbClr val="E8E8E8"/>
                </a:highlight>
              </a:rPr>
              <a:t>Funds disbursed to state and locals in two payments 12 months apart. </a:t>
            </a:r>
            <a:br>
              <a:rPr lang="en-US" sz="1900" dirty="0">
                <a:highlight>
                  <a:srgbClr val="E8E8E8"/>
                </a:highlight>
              </a:rPr>
            </a:br>
            <a:r>
              <a:rPr lang="en-US" sz="1900" dirty="0">
                <a:highlight>
                  <a:srgbClr val="E8E8E8"/>
                </a:highlight>
              </a:rPr>
              <a:t>Use of funds must be decided by the end of 2024 and spent by the end of 2026.</a:t>
            </a:r>
            <a:endParaRPr lang="en-US" sz="1900" b="1" dirty="0">
              <a:solidFill>
                <a:schemeClr val="accent1"/>
              </a:solidFill>
              <a:highlight>
                <a:srgbClr val="E8E8E8"/>
              </a:highlight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B7EF-7A6E-433F-9E04-81186C6573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01F6-6DB5-423A-BC36-7F466D0FB374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F239-7B36-433D-BE9B-CC227867FC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mn.gov/arp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DAAE-83B9-473A-98D2-559FC8BAF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accent1"/>
                </a:solidFill>
              </a:rPr>
              <a:t>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1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1BC-D686-4E68-8127-3DB3D2139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Local Fiscal Recovery Fund</a:t>
            </a:r>
          </a:p>
        </p:txBody>
      </p:sp>
      <p:pic>
        <p:nvPicPr>
          <p:cNvPr id="62" name="Picture Placeholder 61" descr="Green illustration of local government building">
            <a:extLst>
              <a:ext uri="{FF2B5EF4-FFF2-40B4-BE49-F238E27FC236}">
                <a16:creationId xmlns:a16="http://schemas.microsoft.com/office/drawing/2014/main" id="{72EA43A4-0478-4E09-83D6-E3622326DB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4320"/>
          <a:stretch>
            <a:fillRect/>
          </a:stretch>
        </p:blipFill>
        <p:spPr>
          <a:xfrm>
            <a:off x="539143" y="1981899"/>
            <a:ext cx="2094842" cy="2094842"/>
          </a:xfr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20C2E0-3B52-4EE2-B967-5B08E441C3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530" y="4091067"/>
            <a:ext cx="2542477" cy="16238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Funds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5F8C875-22F4-4E3C-ACEC-86BC28C1C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967572"/>
            <a:ext cx="10515600" cy="4284947"/>
          </a:xfrm>
        </p:spPr>
        <p:txBody>
          <a:bodyPr>
            <a:normAutofit/>
          </a:bodyPr>
          <a:lstStyle/>
          <a:p>
            <a:pPr lvl="5">
              <a:spcAft>
                <a:spcPts val="2400"/>
              </a:spcAft>
            </a:pPr>
            <a:r>
              <a:rPr lang="en-US" sz="2800" dirty="0">
                <a:solidFill>
                  <a:schemeClr val="accent1"/>
                </a:solidFill>
              </a:rPr>
              <a:t>Direct Federal Payments to Minnesota Counties: </a:t>
            </a:r>
            <a:r>
              <a:rPr lang="en-US" sz="2800" b="1" dirty="0">
                <a:solidFill>
                  <a:schemeClr val="accent1"/>
                </a:solidFill>
              </a:rPr>
              <a:t>$1.11 Billion</a:t>
            </a:r>
            <a:endParaRPr lang="en-US" sz="2800" dirty="0">
              <a:solidFill>
                <a:schemeClr val="accent1"/>
              </a:solidFill>
            </a:endParaRPr>
          </a:p>
          <a:p>
            <a:pPr lvl="5">
              <a:spcAft>
                <a:spcPts val="2400"/>
              </a:spcAft>
            </a:pPr>
            <a:r>
              <a:rPr lang="en-US" sz="2800" dirty="0">
                <a:solidFill>
                  <a:schemeClr val="accent1"/>
                </a:solidFill>
              </a:rPr>
              <a:t>Direct Federal Payments to 21 Large Cities:             </a:t>
            </a:r>
            <a:r>
              <a:rPr lang="en-US" sz="2800" b="1" dirty="0">
                <a:solidFill>
                  <a:schemeClr val="accent1"/>
                </a:solidFill>
              </a:rPr>
              <a:t>$644 Million</a:t>
            </a:r>
            <a:endParaRPr lang="en-US" sz="2800" dirty="0">
              <a:solidFill>
                <a:schemeClr val="accent1"/>
              </a:solidFill>
            </a:endParaRPr>
          </a:p>
          <a:p>
            <a:pPr lvl="5">
              <a:spcAft>
                <a:spcPts val="2400"/>
              </a:spcAft>
            </a:pPr>
            <a:r>
              <a:rPr lang="en-US" sz="2800" dirty="0">
                <a:solidFill>
                  <a:schemeClr val="accent1"/>
                </a:solidFill>
              </a:rPr>
              <a:t>Pass-through Payments to Remaining Cities &amp; Towns: </a:t>
            </a:r>
            <a:r>
              <a:rPr lang="en-US" sz="2800" b="1" dirty="0">
                <a:solidFill>
                  <a:schemeClr val="accent1"/>
                </a:solidFill>
              </a:rPr>
              <a:t>$377 Million</a:t>
            </a:r>
          </a:p>
          <a:p>
            <a:pPr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highlight>
                  <a:srgbClr val="E8E8E8"/>
                </a:highlight>
              </a:rPr>
              <a:t>Local governments will have separate process for individuals and organizations to access funds</a:t>
            </a:r>
            <a:endParaRPr lang="en-US" b="1" dirty="0">
              <a:solidFill>
                <a:schemeClr val="accent1"/>
              </a:solidFill>
              <a:highlight>
                <a:srgbClr val="E8E8E8"/>
              </a:highlight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B7EF-7A6E-433F-9E04-81186C6573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01F6-6DB5-423A-BC36-7F466D0FB374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F239-7B36-433D-BE9B-CC227867FC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mn.gov/arp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DAAE-83B9-473A-98D2-559FC8BAF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accent1"/>
                </a:solidFill>
              </a:rPr>
              <a:t>5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7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1BC-D686-4E68-8127-3DB3D2139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Pass-Through Payments to Cities and Towns</a:t>
            </a:r>
            <a:endParaRPr lang="en-US" dirty="0"/>
          </a:p>
        </p:txBody>
      </p:sp>
      <p:pic>
        <p:nvPicPr>
          <p:cNvPr id="62" name="Picture Placeholder 61" descr="Green illustration of local government building">
            <a:extLst>
              <a:ext uri="{FF2B5EF4-FFF2-40B4-BE49-F238E27FC236}">
                <a16:creationId xmlns:a16="http://schemas.microsoft.com/office/drawing/2014/main" id="{72EA43A4-0478-4E09-83D6-E3622326DB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4320"/>
          <a:stretch>
            <a:fillRect/>
          </a:stretch>
        </p:blipFill>
        <p:spPr>
          <a:xfrm>
            <a:off x="539143" y="1981899"/>
            <a:ext cx="2094842" cy="2094842"/>
          </a:xfr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20C2E0-3B52-4EE2-B967-5B08E441C3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530" y="4091067"/>
            <a:ext cx="2542477" cy="16238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Funds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5F8C875-22F4-4E3C-ACEC-86BC28C1C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967572"/>
            <a:ext cx="10515600" cy="4284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0" lvl="5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chemeClr val="accent1"/>
                </a:solidFill>
                <a:cs typeface="Calibri"/>
              </a:rPr>
              <a:t>2,613</a:t>
            </a:r>
            <a:r>
              <a:rPr lang="en-US" sz="3000" dirty="0">
                <a:solidFill>
                  <a:schemeClr val="accent1"/>
                </a:solidFill>
                <a:cs typeface="Calibri"/>
              </a:rPr>
              <a:t> eligible cities and towns </a:t>
            </a:r>
          </a:p>
          <a:p>
            <a:pPr marL="2857500" lvl="5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chemeClr val="accent1"/>
                </a:solidFill>
                <a:cs typeface="Calibri"/>
              </a:rPr>
              <a:t>69% </a:t>
            </a:r>
            <a:r>
              <a:rPr lang="en-US" sz="3000" dirty="0">
                <a:solidFill>
                  <a:schemeClr val="accent1"/>
                </a:solidFill>
                <a:cs typeface="Calibri"/>
              </a:rPr>
              <a:t>of available funds disbursed</a:t>
            </a:r>
          </a:p>
          <a:p>
            <a:pPr marL="2857500" lvl="5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chemeClr val="accent1"/>
                </a:solidFill>
                <a:cs typeface="Calibri"/>
              </a:rPr>
              <a:t>$59,163,512</a:t>
            </a:r>
            <a:r>
              <a:rPr lang="en-US" sz="3000" dirty="0">
                <a:solidFill>
                  <a:schemeClr val="accent1"/>
                </a:solidFill>
                <a:cs typeface="Calibri"/>
              </a:rPr>
              <a:t> remaining</a:t>
            </a:r>
          </a:p>
          <a:p>
            <a:pPr marL="2857500" lvl="5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chemeClr val="accent1"/>
                </a:solidFill>
                <a:cs typeface="Calibri"/>
              </a:rPr>
              <a:t>1,799 </a:t>
            </a:r>
            <a:r>
              <a:rPr lang="en-US" sz="3000" dirty="0">
                <a:solidFill>
                  <a:schemeClr val="accent1"/>
                </a:solidFill>
                <a:cs typeface="Calibri"/>
              </a:rPr>
              <a:t>have not requested funds</a:t>
            </a:r>
          </a:p>
          <a:p>
            <a:pPr lvl="4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3400" dirty="0">
              <a:solidFill>
                <a:schemeClr val="accent1"/>
              </a:solidFill>
              <a:cs typeface="Calibri"/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E8E8E8"/>
                </a:highlight>
                <a:cs typeface="Calibri"/>
              </a:rPr>
              <a:t>Source: </a:t>
            </a:r>
            <a:r>
              <a:rPr lang="en-US" dirty="0">
                <a:solidFill>
                  <a:srgbClr val="000000"/>
                </a:solidFill>
                <a:highlight>
                  <a:srgbClr val="E8E8E8"/>
                </a:highlight>
                <a:cs typeface="Calibri"/>
                <a:hlinkClick r:id="rId4"/>
              </a:rPr>
              <a:t>ARP Local Fiscal Recovery Fund Distribution Report July 27</a:t>
            </a:r>
            <a:endParaRPr lang="en-US" dirty="0">
              <a:solidFill>
                <a:srgbClr val="000000"/>
              </a:solidFill>
              <a:highlight>
                <a:srgbClr val="E8E8E8"/>
              </a:highlight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B7EF-7A6E-433F-9E04-81186C6573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01F6-6DB5-423A-BC36-7F466D0FB374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F239-7B36-433D-BE9B-CC227867FC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mn.gov/arp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DAAE-83B9-473A-98D2-559FC8BAF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accent1"/>
                </a:solidFill>
              </a:rPr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1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1BC-D686-4E68-8127-3DB3D2139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Agreement on Local and State Fiscal Recovery Funds</a:t>
            </a:r>
          </a:p>
        </p:txBody>
      </p:sp>
      <p:pic>
        <p:nvPicPr>
          <p:cNvPr id="62" name="Picture Placeholder 61" descr="light blue illustration of the shape of the state of Minnesota">
            <a:extLst>
              <a:ext uri="{FF2B5EF4-FFF2-40B4-BE49-F238E27FC236}">
                <a16:creationId xmlns:a16="http://schemas.microsoft.com/office/drawing/2014/main" id="{72EA43A4-0478-4E09-83D6-E3622326DB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r="4404"/>
          <a:stretch/>
        </p:blipFill>
        <p:spPr>
          <a:xfrm>
            <a:off x="539143" y="1981899"/>
            <a:ext cx="2094842" cy="2094842"/>
          </a:xfr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20C2E0-3B52-4EE2-B967-5B08E441C3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530" y="4091067"/>
            <a:ext cx="2542477" cy="16238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State Funds</a:t>
            </a:r>
          </a:p>
        </p:txBody>
      </p:sp>
      <p:pic>
        <p:nvPicPr>
          <p:cNvPr id="64" name="Picture Placeholder 63" descr="picture of Governor Tim Walz, Senate Majority Leader Paul Gazelka, and Speaker of the House Melissa Hortman">
            <a:extLst>
              <a:ext uri="{FF2B5EF4-FFF2-40B4-BE49-F238E27FC236}">
                <a16:creationId xmlns:a16="http://schemas.microsoft.com/office/drawing/2014/main" id="{FE0E6954-3468-486E-AF0F-B8C2A34D61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2559" r="482"/>
          <a:stretch/>
        </p:blipFill>
        <p:spPr>
          <a:xfrm>
            <a:off x="5044966" y="1378997"/>
            <a:ext cx="4635061" cy="2747218"/>
          </a:xfrm>
        </p:spPr>
      </p:pic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5F8C875-22F4-4E3C-ACEC-86BC28C1C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4105394"/>
            <a:ext cx="10515600" cy="2147125"/>
          </a:xfrm>
        </p:spPr>
        <p:txBody>
          <a:bodyPr>
            <a:normAutofit lnSpcReduction="10000"/>
          </a:bodyPr>
          <a:lstStyle/>
          <a:p>
            <a:pPr marL="3314700" lvl="6" indent="-342900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ea typeface="+mn-lt"/>
                <a:cs typeface="+mn-lt"/>
              </a:rPr>
              <a:t>State Revenue Replacement: </a:t>
            </a:r>
            <a:r>
              <a:rPr lang="en-US" sz="2400" b="1" dirty="0">
                <a:ea typeface="+mn-lt"/>
                <a:cs typeface="+mn-lt"/>
              </a:rPr>
              <a:t>$1.183 Billion 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($633 Million for FY 22-23 Biennium and 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$550 Million for FY 24-25 Biennium)</a:t>
            </a:r>
            <a:endParaRPr lang="en-US" sz="2400" dirty="0">
              <a:cs typeface="Calibri"/>
            </a:endParaRPr>
          </a:p>
          <a:p>
            <a:pPr marL="3314700" lvl="6" indent="-34290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COVID-19 Immediate Response: </a:t>
            </a:r>
            <a:r>
              <a:rPr lang="en-US" sz="2400" b="1" dirty="0"/>
              <a:t>$500 Million*</a:t>
            </a:r>
            <a:endParaRPr lang="en-US" sz="2400" dirty="0">
              <a:cs typeface="Calibri"/>
            </a:endParaRPr>
          </a:p>
          <a:p>
            <a:pPr marL="3314700" lvl="6" indent="-34290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2022 Legislative Priorities: </a:t>
            </a:r>
            <a:r>
              <a:rPr lang="en-US" sz="2400" b="1" dirty="0"/>
              <a:t>$1.150 Billion</a:t>
            </a:r>
            <a:endParaRPr lang="en-US" sz="2400" b="1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B7EF-7A6E-433F-9E04-81186C6573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01F6-6DB5-423A-BC36-7F466D0FB374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F239-7B36-433D-BE9B-CC227867FC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mn.gov/arp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DAAE-83B9-473A-98D2-559FC8BAF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accent1"/>
                </a:solidFill>
              </a:rPr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to Access State and Local Funds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772FB-E287-4B64-92FD-FC87AC58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1989631"/>
          </a:xfrm>
        </p:spPr>
        <p:txBody>
          <a:bodyPr>
            <a:normAutofit fontScale="77500" lnSpcReduction="20000"/>
          </a:bodyPr>
          <a:lstStyle/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Local Fiscal Recovery Funds. </a:t>
            </a:r>
            <a:r>
              <a:rPr lang="en-US" sz="2800" dirty="0">
                <a:solidFill>
                  <a:schemeClr val="bg1"/>
                </a:solidFill>
              </a:rPr>
              <a:t>Local governments will develop their own processes. Reach out to your city, town, or county for details.</a:t>
            </a: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49263">
              <a:lnSpc>
                <a:spcPct val="102000"/>
              </a:lnSpc>
              <a:buClr>
                <a:srgbClr val="78BE21"/>
              </a:buClr>
              <a:buSzPct val="183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State Fiscal Recovery Funds. </a:t>
            </a:r>
            <a:r>
              <a:rPr lang="en-US" sz="2800" dirty="0">
                <a:solidFill>
                  <a:schemeClr val="bg1"/>
                </a:solidFill>
              </a:rPr>
              <a:t>Connect with the Office of Governor Walz and Lt. Governor Flanagan or your legislators to be part of the supplemental budget process.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F3D8FB-6DEF-4466-9197-72F4AA5D9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8560" y="4393324"/>
            <a:ext cx="7874876" cy="1783638"/>
          </a:xfrm>
        </p:spPr>
        <p:txBody>
          <a:bodyPr numCol="2" spcCol="914400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EXECUTIVE BRANCH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Individuals and organizations </a:t>
            </a:r>
            <a:r>
              <a:rPr lang="en-US" sz="2000" b="1" dirty="0">
                <a:solidFill>
                  <a:schemeClr val="bg1"/>
                </a:solidFill>
              </a:rPr>
              <a:t>can make budget requests beginning in August</a:t>
            </a:r>
            <a:r>
              <a:rPr lang="en-US" sz="2000" dirty="0">
                <a:solidFill>
                  <a:schemeClr val="bg1"/>
                </a:solidFill>
              </a:rPr>
              <a:t>. Details on request process to come.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LEGISLATIVE BRANCH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Individuals and organizations can make budget requests at any time by contacting their legislators. 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gis.leg.mn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E545-99D2-4363-8F9E-D71618CE4484}" type="datetime1">
              <a:rPr lang="en-US" smtClean="0">
                <a:solidFill>
                  <a:schemeClr val="bg1"/>
                </a:solidFill>
              </a:rPr>
              <a:t>8/6/2021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0484-4341-4637-A1C9-C8C89F0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mn.gov/arp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5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15E-2DAE-431B-930B-58D4DD05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ARP Federal Grant Funding</a:t>
            </a:r>
            <a:endParaRPr lang="en-US" sz="2000" b="1" dirty="0"/>
          </a:p>
        </p:txBody>
      </p:sp>
      <p:pic>
        <p:nvPicPr>
          <p:cNvPr id="21" name="Picture Placeholder 20" descr="Dark blue illustration of generic federal building">
            <a:extLst>
              <a:ext uri="{FF2B5EF4-FFF2-40B4-BE49-F238E27FC236}">
                <a16:creationId xmlns:a16="http://schemas.microsoft.com/office/drawing/2014/main" id="{70CDA2AD-8C0F-410B-8582-4D16283631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>
          <a:xfrm>
            <a:off x="534386" y="2085537"/>
            <a:ext cx="2094842" cy="209484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05EEBB-F5C5-4CE6-92C9-E42290154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732" y="4180379"/>
            <a:ext cx="1434149" cy="162385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Federal Program Funds</a:t>
            </a:r>
          </a:p>
        </p:txBody>
      </p:sp>
      <p:pic>
        <p:nvPicPr>
          <p:cNvPr id="26" name="Picture Placeholder 25" descr="illustration of a hand in the shape of a heart with three people inside the heart">
            <a:extLst>
              <a:ext uri="{FF2B5EF4-FFF2-40B4-BE49-F238E27FC236}">
                <a16:creationId xmlns:a16="http://schemas.microsoft.com/office/drawing/2014/main" id="{B3F86A7F-41D3-412F-ADBA-813670606BE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4432"/>
          <a:stretch>
            <a:fillRect/>
          </a:stretch>
        </p:blipFill>
        <p:spPr>
          <a:xfrm>
            <a:off x="3646176" y="1595491"/>
            <a:ext cx="1545576" cy="1545576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298D7E-B067-418B-91F8-BA106C1255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1752" y="1869773"/>
            <a:ext cx="6162048" cy="968234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Supporting Working Families</a:t>
            </a:r>
            <a:endParaRPr lang="en-US" sz="24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31" name="Picture Placeholder 30" descr="illustration of hand holding a stack of books with an apple on top">
            <a:extLst>
              <a:ext uri="{FF2B5EF4-FFF2-40B4-BE49-F238E27FC236}">
                <a16:creationId xmlns:a16="http://schemas.microsoft.com/office/drawing/2014/main" id="{BDCB2D27-696B-45BA-ACC3-05CBA3C06C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4269"/>
          <a:stretch>
            <a:fillRect/>
          </a:stretch>
        </p:blipFill>
        <p:spPr>
          <a:xfrm>
            <a:off x="3646176" y="3203132"/>
            <a:ext cx="1545576" cy="1545576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6C80E6-1B91-4352-82EE-BD544FD995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1752" y="3491756"/>
            <a:ext cx="6451975" cy="968235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Ensuring Students Catch Up On Learning</a:t>
            </a:r>
          </a:p>
        </p:txBody>
      </p:sp>
      <p:pic>
        <p:nvPicPr>
          <p:cNvPr id="33" name="Picture Placeholder 32" descr="illustration of a hand in the shape of a heart with a storefront in the heart">
            <a:extLst>
              <a:ext uri="{FF2B5EF4-FFF2-40B4-BE49-F238E27FC236}">
                <a16:creationId xmlns:a16="http://schemas.microsoft.com/office/drawing/2014/main" id="{4E917983-5E27-4CC6-802D-69E32EFF192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4432"/>
          <a:stretch>
            <a:fillRect/>
          </a:stretch>
        </p:blipFill>
        <p:spPr>
          <a:xfrm>
            <a:off x="3646176" y="4810773"/>
            <a:ext cx="1545576" cy="1545576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E88F36-406F-48BB-96DE-B644E640CD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753" y="5099397"/>
            <a:ext cx="6451974" cy="90617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Supporting Small Business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and Driving Economic Recovery</a:t>
            </a:r>
            <a:endParaRPr lang="en-US" sz="24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67EC5B7A-DC82-45A6-964C-87F096D0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3E6-FCCD-4FEB-89A9-C4CC60548FEB}" type="datetime1">
              <a:rPr lang="en-US" smtClean="0">
                <a:solidFill>
                  <a:schemeClr val="accent1"/>
                </a:solidFill>
              </a:rPr>
              <a:t>8/6/2021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D5AB031-5BC8-40D9-89DD-044980A2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mn.gov/arp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B04C-CF44-4EC3-8E7E-5D6BA6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42F-DB57-4C9A-A85E-0200A46E9FB9}" type="slidenum">
              <a:rPr lang="en-US" smtClean="0">
                <a:solidFill>
                  <a:schemeClr val="accent1"/>
                </a:solidFill>
              </a:rPr>
              <a:pPr/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4853"/>
      </p:ext>
    </p:extLst>
  </p:cSld>
  <p:clrMapOvr>
    <a:masterClrMapping/>
  </p:clrMapOvr>
</p:sld>
</file>

<file path=ppt/theme/theme1.xml><?xml version="1.0" encoding="utf-8"?>
<a:theme xmlns:a="http://schemas.openxmlformats.org/drawingml/2006/main" name="3_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0dadd6-93f2-4b10-8a5b-a6a2c63f5c12">
      <UserInfo>
        <DisplayName>Anderson, Ellen (MMB)</DisplayName>
        <AccountId>75</AccountId>
        <AccountType/>
      </UserInfo>
      <UserInfo>
        <DisplayName>Tummel, Janelle (MMB)</DisplayName>
        <AccountId>97</AccountId>
        <AccountType/>
      </UserInfo>
      <UserInfo>
        <DisplayName>Jorgenson, Amy (MMB)</DisplayName>
        <AccountId>34</AccountId>
        <AccountType/>
      </UserInfo>
      <UserInfo>
        <DisplayName>Reitan, Britta (MMB)</DisplayName>
        <AccountId>26</AccountId>
        <AccountType/>
      </UserInfo>
      <UserInfo>
        <DisplayName>Carr, Thomas L (MMB)</DisplayName>
        <AccountId>160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A0EC21CB1F949BA8C97CF9F2A4AF7" ma:contentTypeVersion="6" ma:contentTypeDescription="Create a new document." ma:contentTypeScope="" ma:versionID="2e2ca97f5682c5461ffe171acda18eb7">
  <xsd:schema xmlns:xsd="http://www.w3.org/2001/XMLSchema" xmlns:xs="http://www.w3.org/2001/XMLSchema" xmlns:p="http://schemas.microsoft.com/office/2006/metadata/properties" xmlns:ns2="592d4b49-c964-42e6-9e75-c376c2d0e726" xmlns:ns3="ad0dadd6-93f2-4b10-8a5b-a6a2c63f5c12" targetNamespace="http://schemas.microsoft.com/office/2006/metadata/properties" ma:root="true" ma:fieldsID="100e1a052d51942789d2b99b21b18290" ns2:_="" ns3:_="">
    <xsd:import namespace="592d4b49-c964-42e6-9e75-c376c2d0e726"/>
    <xsd:import namespace="ad0dadd6-93f2-4b10-8a5b-a6a2c63f5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d4b49-c964-42e6-9e75-c376c2d0e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dadd6-93f2-4b10-8a5b-a6a2c63f5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669D6-A85D-4113-8B09-8F962B992D8E}">
  <ds:schemaRefs>
    <ds:schemaRef ds:uri="http://schemas.microsoft.com/office/2006/documentManagement/types"/>
    <ds:schemaRef ds:uri="http://purl.org/dc/terms/"/>
    <ds:schemaRef ds:uri="592d4b49-c964-42e6-9e75-c376c2d0e72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d0dadd6-93f2-4b10-8a5b-a6a2c63f5c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BD81DA-BC1C-492D-A3D5-7B6CC931C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d4b49-c964-42e6-9e75-c376c2d0e726"/>
    <ds:schemaRef ds:uri="ad0dadd6-93f2-4b10-8a5b-a6a2c63f5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B9D0B-C71D-49B4-A905-60CE9821D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0</TotalTime>
  <Words>1099</Words>
  <Application>Microsoft Office PowerPoint</Application>
  <PresentationFormat>Widescreen</PresentationFormat>
  <Paragraphs>177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Source Sans Pro Light</vt:lpstr>
      <vt:lpstr>Wingdings</vt:lpstr>
      <vt:lpstr>3_Minnesota</vt:lpstr>
      <vt:lpstr>Custom Design</vt:lpstr>
      <vt:lpstr>PowerPoint Presentation</vt:lpstr>
      <vt:lpstr>$8.5 Billion in ARP Funds to Support Budget Priorities </vt:lpstr>
      <vt:lpstr>Minnesota’s Share of ARP Funds </vt:lpstr>
      <vt:lpstr>Local and State Fiscal Recovery Funds</vt:lpstr>
      <vt:lpstr>Local Fiscal Recovery Fund</vt:lpstr>
      <vt:lpstr>Pass-Through Payments to Cities and Towns</vt:lpstr>
      <vt:lpstr>Agreement on Local and State Fiscal Recovery Funds</vt:lpstr>
      <vt:lpstr>How to Access State and Local Funds</vt:lpstr>
      <vt:lpstr>ARP Federal Grant Funding</vt:lpstr>
      <vt:lpstr>Supporting Working Families</vt:lpstr>
      <vt:lpstr>How to Access Support for Working Families</vt:lpstr>
      <vt:lpstr>Ensuring Students Catch Up On Learning</vt:lpstr>
      <vt:lpstr>How to Access Education Support</vt:lpstr>
      <vt:lpstr>Supporting Small Business and Driving Economic Recovery</vt:lpstr>
      <vt:lpstr>How to Access Small Business  and Economic Support</vt:lpstr>
      <vt:lpstr>Public Health Funds</vt:lpstr>
      <vt:lpstr>Additional Help Administered by the  Federal Government</vt:lpstr>
      <vt:lpstr>mn.gov/arp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 Overview</dc:title>
  <dc:subject/>
  <dc:creator/>
  <cp:keywords/>
  <dc:description/>
  <cp:lastModifiedBy/>
  <cp:revision>85</cp:revision>
  <dcterms:created xsi:type="dcterms:W3CDTF">2021-06-02T22:50:50Z</dcterms:created>
  <dcterms:modified xsi:type="dcterms:W3CDTF">2021-08-06T19:48:34Z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0x0101006CBA0EC21CB1F949BA8C97CF9F2A4AF7</vt:lpwstr>
  </property>
</Properties>
</file>